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E04683-EC3C-4EE6-BD36-F444D78BBE0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4B9D34-7061-453C-BB85-1FE58489FC4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8A5345-AED8-4817-A228-C747671D647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438435-C8BD-4AE7-B14A-4C271BDBC54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230C74-135C-49B2-9ED4-9232581067B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69980E-5253-4173-B87E-B3226A8F7FE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F15985-4B52-4E70-A888-6EEE6C0FB82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81AD4F-6036-429F-BAAD-9D294BAC8D63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5D54BE-294D-43ED-BA67-655EBE73B4DD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59FBCF-0D3C-4F53-BFA7-9050C344E22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53680C-DC57-4BE2-A048-C6074818F445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FD3500-9D85-418A-80C8-7E16279E940C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A picture containing text&#10;&#10;Description automatically generated"/>
          <p:cNvPicPr/>
          <p:nvPr/>
        </p:nvPicPr>
        <p:blipFill>
          <a:blip r:embed="rId2"/>
          <a:stretch/>
        </p:blipFill>
        <p:spPr>
          <a:xfrm>
            <a:off x="-102240" y="5297400"/>
            <a:ext cx="12191400" cy="15868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9" descr=""/>
          <p:cNvPicPr/>
          <p:nvPr/>
        </p:nvPicPr>
        <p:blipFill>
          <a:blip r:embed="rId3"/>
          <a:stretch/>
        </p:blipFill>
        <p:spPr>
          <a:xfrm>
            <a:off x="102240" y="575640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3"/>
          <p:cNvSpPr/>
          <p:nvPr/>
        </p:nvSpPr>
        <p:spPr>
          <a:xfrm>
            <a:off x="9675360" y="6356520"/>
            <a:ext cx="1778760" cy="4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37000"/>
          </a:bodyPr>
          <a:p>
            <a:pPr algn="ct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473b70"/>
                </a:solidFill>
                <a:latin typeface="Open Sans"/>
                <a:ea typeface="DejaVu Sans"/>
              </a:rPr>
              <a:t>CICI IPAAI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3" name="hcSlideMaster.BlankHeader"/>
          <p:cNvSpPr/>
          <p:nvPr/>
        </p:nvSpPr>
        <p:spPr>
          <a:xfrm>
            <a:off x="0" y="0"/>
            <a:ext cx="12191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57200" y="548064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9264600" y="640080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Open Sans Light"/>
                <a:ea typeface="Open Sans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5CD747-EC01-4F6D-B58C-930000741BD9}" type="slidenum">
              <a:rPr b="0" lang="en-US" sz="1200" spc="-1" strike="noStrike">
                <a:solidFill>
                  <a:srgbClr val="ffffff"/>
                </a:solidFill>
                <a:latin typeface="Open Sans Light"/>
                <a:ea typeface="Open Sans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 txBox="1"/>
          <p:nvPr/>
        </p:nvSpPr>
        <p:spPr>
          <a:xfrm>
            <a:off x="228600" y="1656360"/>
            <a:ext cx="11658600" cy="283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CAIDA/UCSD hosts UCSD Network Telescope (UCSD-</a:t>
            </a:r>
            <a:r>
              <a:rPr b="0" lang="en-US" sz="1800" spc="-1" strike="noStrike">
                <a:latin typeface="Open Sans Light"/>
              </a:rPr>
              <a:t>NT), a cyberinfrastructure to capture unsolicited traffic </a:t>
            </a:r>
            <a:r>
              <a:rPr b="0" lang="en-US" sz="1800" spc="-1" strike="noStrike">
                <a:latin typeface="Open Sans Light"/>
              </a:rPr>
              <a:t>sent to a large </a:t>
            </a:r>
            <a:r>
              <a:rPr b="1" lang="en-US" sz="1800" spc="-1" strike="noStrike">
                <a:latin typeface="Open Sans Light"/>
              </a:rPr>
              <a:t>unused</a:t>
            </a:r>
            <a:r>
              <a:rPr b="0" lang="en-US" sz="1800" spc="-1" strike="noStrike">
                <a:latin typeface="Open Sans Light"/>
              </a:rPr>
              <a:t> IPv4 address space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The address space is owned and managed by ARDC, a </a:t>
            </a:r>
            <a:r>
              <a:rPr b="0" lang="en-US" sz="1800" spc="-1" strike="noStrike">
                <a:latin typeface="Open Sans Light"/>
              </a:rPr>
              <a:t>non-profit organization supporting the amateur radio </a:t>
            </a:r>
            <a:r>
              <a:rPr b="0" lang="en-US" sz="1800" spc="-1" strike="noStrike">
                <a:latin typeface="Open Sans Light"/>
              </a:rPr>
              <a:t>community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Data integrity issues arise as ARDC increases the </a:t>
            </a:r>
            <a:r>
              <a:rPr b="0" lang="en-US" sz="1800" spc="-1" strike="noStrike">
                <a:latin typeface="Open Sans Light"/>
              </a:rPr>
              <a:t>utilization of the address space for various </a:t>
            </a:r>
            <a:r>
              <a:rPr b="0" lang="en-US" sz="1800" spc="-1" strike="noStrike">
                <a:latin typeface="Open Sans Light"/>
              </a:rPr>
              <a:t>experimentation and use cases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Forthcoming ACM SIGCOMM paper* explains the </a:t>
            </a:r>
            <a:r>
              <a:rPr b="0" lang="en-US" sz="1800" spc="-1" strike="noStrike">
                <a:latin typeface="Open Sans Light"/>
              </a:rPr>
              <a:t>problem in details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sp>
        <p:nvSpPr>
          <p:cNvPr id="45" name="PlaceHolder 3"/>
          <p:cNvSpPr txBox="1"/>
          <p:nvPr/>
        </p:nvSpPr>
        <p:spPr>
          <a:xfrm>
            <a:off x="0" y="136440"/>
            <a:ext cx="12115440" cy="1278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C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A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N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I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S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: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C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u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r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a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d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A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I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-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r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a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d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y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N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w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o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r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k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l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s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c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o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p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d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a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a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s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s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f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o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r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I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n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r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n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S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e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c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u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r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i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t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y</a:t>
            </a:r>
            <a:br>
              <a:rPr sz="3600"/>
            </a:b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P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: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P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(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y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)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(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D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/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D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g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)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P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: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y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(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D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/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D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g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1600200" y="5943600"/>
            <a:ext cx="8001000" cy="43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latin typeface="Open Sans Light"/>
              </a:rPr>
              <a:t>*Alexander Männel, Jonas Mücke, kc claffy, Max Gao, Ricky K. P. Mok, Marcin Nawrocki, Thomas C. </a:t>
            </a:r>
            <a:r>
              <a:rPr b="0" lang="en-US" sz="1000" spc="-1" strike="noStrike">
                <a:latin typeface="Open Sans Light"/>
              </a:rPr>
              <a:t>Schmidt, and Matthias Wählisch, "Lessons learned from operating a large network telescope", ACM </a:t>
            </a:r>
            <a:r>
              <a:rPr b="0" lang="en-US" sz="1000" spc="-1" strike="noStrike">
                <a:latin typeface="Open Sans Light"/>
              </a:rPr>
              <a:t>SIGCOMM, 2025.</a:t>
            </a:r>
            <a:endParaRPr b="0" lang="en-US" sz="1000" spc="-1" strike="noStrike">
              <a:latin typeface="Open Sans Light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6723FE-8C2D-45D4-A751-80FAEEF47619}" type="slidenum">
              <a:t>1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27" descr=""/>
          <p:cNvPicPr/>
          <p:nvPr/>
        </p:nvPicPr>
        <p:blipFill>
          <a:blip r:embed="rId1"/>
          <a:stretch/>
        </p:blipFill>
        <p:spPr>
          <a:xfrm>
            <a:off x="1289520" y="1395000"/>
            <a:ext cx="3510720" cy="159660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0" y="136440"/>
            <a:ext cx="12115440" cy="1278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CANIS: Curated AI-ready Network telescope datasets for </a:t>
            </a:r>
            <a:r>
              <a:rPr b="0" lang="en-US" sz="3600" spc="-1" strike="noStrike">
                <a:solidFill>
                  <a:srgbClr val="005699"/>
                </a:solidFill>
                <a:latin typeface="Open Sans Light"/>
                <a:ea typeface="Open Sans Light"/>
              </a:rPr>
              <a:t>Internet Security</a:t>
            </a:r>
            <a:br>
              <a:rPr sz="3600"/>
            </a:br>
            <a:r>
              <a:rPr b="0" lang="en-US" sz="20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PI: Ka Pui (Ricky) Mok (CAIDA/UC San Diego) Co-PIs: kc claffy (CAIDA/UC San Diego)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291000" y="1519920"/>
            <a:ext cx="5826960" cy="210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Open Sans Light"/>
                <a:ea typeface="Open Sans Light"/>
              </a:rPr>
              <a:t>Need For Integrity, Provenance, and Authenticity (IPA)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Increasing complexity of UCSD-NT threatens IPA of the data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AI/ML tools require high-quality labeled datasets for training &amp; </a:t>
            </a: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evaluation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1400"/>
            </a:b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DejaVu Sans"/>
              </a:rPr>
              <a:t> 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Open Sans Light"/>
                <a:ea typeface="Open Sans Light"/>
              </a:rPr>
              <a:t>Approach to Achieve IPA in AI Datasets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Strengthen telemetry of UCSD-NT, transparency to data consumers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Create open-source labeling functions using traffic fingerprints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Straight Connector 1"/>
          <p:cNvSpPr/>
          <p:nvPr/>
        </p:nvSpPr>
        <p:spPr>
          <a:xfrm>
            <a:off x="6096240" y="1600200"/>
            <a:ext cx="360" cy="5121000"/>
          </a:xfrm>
          <a:prstGeom prst="line">
            <a:avLst/>
          </a:prstGeom>
          <a:ln>
            <a:solidFill>
              <a:srgbClr val="005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Straight Connector 2"/>
          <p:cNvSpPr/>
          <p:nvPr/>
        </p:nvSpPr>
        <p:spPr>
          <a:xfrm>
            <a:off x="86400" y="3725280"/>
            <a:ext cx="12105360" cy="360"/>
          </a:xfrm>
          <a:prstGeom prst="line">
            <a:avLst/>
          </a:prstGeom>
          <a:ln>
            <a:solidFill>
              <a:srgbClr val="005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Straight Connector 3"/>
          <p:cNvSpPr/>
          <p:nvPr/>
        </p:nvSpPr>
        <p:spPr>
          <a:xfrm>
            <a:off x="2854080" y="1112040"/>
            <a:ext cx="7093080" cy="360"/>
          </a:xfrm>
          <a:prstGeom prst="line">
            <a:avLst/>
          </a:prstGeom>
          <a:ln w="47625">
            <a:solidFill>
              <a:srgbClr val="005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ontent Placeholder 3"/>
          <p:cNvSpPr/>
          <p:nvPr/>
        </p:nvSpPr>
        <p:spPr>
          <a:xfrm>
            <a:off x="6275880" y="3795120"/>
            <a:ext cx="6008760" cy="25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Open Sans Light"/>
                <a:ea typeface="Open Sans Light"/>
              </a:rPr>
              <a:t>Evaluating and Demonstrating IPA </a:t>
            </a:r>
            <a:endParaRPr b="0" lang="en-US" sz="1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Metrics of success: # of data users, publications, and AI models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Publicly available data on CAIDA website, object storage (accessible from SDSC Expanse), Grafana dashboards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Host tutorials to demonstrate the use of datasets for AI applications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Open Sans Light"/>
                <a:ea typeface="Open Sans Light"/>
              </a:rPr>
              <a:t>Programmatic Details</a:t>
            </a:r>
            <a:endParaRPr b="0" lang="en-US" sz="1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3-year project started on October 2025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Led by CAIDA/UC San Diego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Unfunded collaborators at TU Dresden, U Twente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4" name="Content Placeholder 4"/>
          <p:cNvSpPr/>
          <p:nvPr/>
        </p:nvSpPr>
        <p:spPr>
          <a:xfrm>
            <a:off x="63720" y="3789000"/>
            <a:ext cx="6008760" cy="25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Open Sans Light"/>
                <a:ea typeface="Open Sans Light"/>
              </a:rPr>
              <a:t>Benefits to Scientific Cyberinfrastructure</a:t>
            </a:r>
            <a:endParaRPr b="0" lang="en-US" sz="1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Provide high-quality data that informs cyber threat intelligence to enhance security of scientific cyberinfrastructure 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improve performance (speed) and accuracy of event detection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Open Sans Light"/>
                <a:ea typeface="Open Sans Light"/>
              </a:rPr>
              <a:t>Risks Versus Potential For Advances</a:t>
            </a:r>
            <a:endParaRPr b="0" lang="en-US" sz="1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Not all malicious traffic has known fingerprints for labeling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Obtaining ground-truth for reference datasets is a challenge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5" name="TextBox 1"/>
          <p:cNvSpPr/>
          <p:nvPr/>
        </p:nvSpPr>
        <p:spPr>
          <a:xfrm>
            <a:off x="1981800" y="6616800"/>
            <a:ext cx="77230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Open Sans"/>
                <a:ea typeface="DejaVu Sans"/>
              </a:rPr>
              <a:t>This material is based upon work supported by the National Science Foundation under Grant No. 2531134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" name="TextBox 2"/>
          <p:cNvSpPr/>
          <p:nvPr/>
        </p:nvSpPr>
        <p:spPr>
          <a:xfrm>
            <a:off x="3669480" y="2514600"/>
            <a:ext cx="1807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57" name="TextBox 537"/>
          <p:cNvSpPr/>
          <p:nvPr/>
        </p:nvSpPr>
        <p:spPr>
          <a:xfrm>
            <a:off x="207720" y="3037320"/>
            <a:ext cx="59432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 Light"/>
                <a:ea typeface="Open Sans Light"/>
              </a:rPr>
              <a:t>CANIS is a suite of modules to improve the UCSD-NT infrastructure for acquisition, processing, &amp; analytics of cybersecurity research workflows.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398C7C-DD53-4E95-8719-E6D1CA18781F}" type="slidenum">
              <a:t>2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 txBox="1"/>
          <p:nvPr/>
        </p:nvSpPr>
        <p:spPr>
          <a:xfrm>
            <a:off x="457200" y="685800"/>
            <a:ext cx="10972800" cy="261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000" spc="-1" strike="noStrike">
                <a:latin typeface="Open Sans Light"/>
              </a:rPr>
              <a:t>Dataset challenges</a:t>
            </a:r>
            <a:endParaRPr b="0" lang="en-US" sz="2000" spc="-1" strike="noStrike">
              <a:latin typeface="Open Sans Light"/>
            </a:endParaRPr>
          </a:p>
          <a:p>
            <a:endParaRPr b="0" lang="en-US" sz="1800" spc="-1" strike="noStrike">
              <a:latin typeface="Open Sans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Growing size of data (~150GB per hour)</a:t>
            </a:r>
            <a:endParaRPr b="0" lang="en-US" sz="1800" spc="-1" strike="noStrike">
              <a:latin typeface="Open Sans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Restricted data</a:t>
            </a:r>
            <a:endParaRPr b="0" lang="en-US" sz="1800" spc="-1" strike="noStrike">
              <a:latin typeface="Open Sans Ligh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On-premise data access</a:t>
            </a:r>
            <a:endParaRPr b="0" lang="en-US" sz="1800" spc="-1" strike="noStrike">
              <a:latin typeface="Open Sans Ligh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Data + Compute</a:t>
            </a:r>
            <a:endParaRPr b="0" lang="en-US" sz="1800" spc="-1" strike="noStrike">
              <a:latin typeface="Open Sans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Multiple modes/formats of data for different use cases/AI software stacks</a:t>
            </a:r>
            <a:endParaRPr b="0" lang="en-US" sz="1800" spc="-1" strike="noStrike">
              <a:latin typeface="Open Sans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Open Sans Light"/>
              </a:rPr>
              <a:t>Exploring the use of OSDF</a:t>
            </a:r>
            <a:endParaRPr b="0" lang="en-US" sz="1800" spc="-1" strike="noStrike">
              <a:latin typeface="Open Sans Light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C88E6D-8B72-4F45-B95A-7221AAD5C178}" type="slidenum">
              <a:t>3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12107</TotalTime>
  <Application>LibreOffice/7.3.7.2$Linux_X86_64 LibreOffice_project/30$Build-2</Application>
  <AppVersion>15.0000</AppVersion>
  <Words>254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2020-09-04T16:24:30Z</dcterms:created>
  <dc:creator>gdcoll@associates.nsf.gov;ammason@nsf.gov</dc:creator>
  <dc:description/>
  <cp:keywords>Vision</cp:keywords>
  <dc:language>en-US</dc:language>
  <cp:lastModifiedBy/>
  <dcterms:modified xsi:type="dcterms:W3CDTF">2025-09-07T08:32:01Z</dcterms:modified>
  <cp:revision>14</cp:revision>
  <dc:subject/>
  <dc:title>NSF Vision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ainsCUI">
    <vt:lpwstr>No</vt:lpwstr>
  </property>
  <property fmtid="{D5CDD505-2E9C-101B-9397-08002B2CF9AE}" pid="3" name="ContentTypeId">
    <vt:lpwstr>0x010100B89BD35077172F4F98C8D29FE5E96FB8</vt:lpwstr>
  </property>
  <property fmtid="{D5CDD505-2E9C-101B-9397-08002B2CF9AE}" pid="4" name="MediaServiceImageTags">
    <vt:lpwstr/>
  </property>
  <property fmtid="{D5CDD505-2E9C-101B-9397-08002B2CF9AE}" pid="5" name="NXPowerLiteLastOptimized">
    <vt:lpwstr>40261494</vt:lpwstr>
  </property>
  <property fmtid="{D5CDD505-2E9C-101B-9397-08002B2CF9AE}" pid="6" name="NXPowerLiteSettings">
    <vt:lpwstr>C900052003A000</vt:lpwstr>
  </property>
  <property fmtid="{D5CDD505-2E9C-101B-9397-08002B2CF9AE}" pid="7" name="NXPowerLiteVersion">
    <vt:lpwstr>D8.0.8</vt:lpwstr>
  </property>
  <property fmtid="{D5CDD505-2E9C-101B-9397-08002B2CF9AE}" pid="8" name="Notes">
    <vt:i4>6</vt:i4>
  </property>
  <property fmtid="{D5CDD505-2E9C-101B-9397-08002B2CF9AE}" pid="9" name="PresentationFormat">
    <vt:lpwstr>Widescreen</vt:lpwstr>
  </property>
  <property fmtid="{D5CDD505-2E9C-101B-9397-08002B2CF9AE}" pid="10" name="Slides">
    <vt:i4>1</vt:i4>
  </property>
  <property fmtid="{D5CDD505-2E9C-101B-9397-08002B2CF9AE}" pid="11" name="TitusGUID">
    <vt:lpwstr>374ef081-01b7-4432-a598-bbbea0979f62</vt:lpwstr>
  </property>
</Properties>
</file>